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4336"/>
    <a:srgbClr val="F1F1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7289"/>
  </p:normalViewPr>
  <p:slideViewPr>
    <p:cSldViewPr snapToGrid="0" snapToObjects="1">
      <p:cViewPr varScale="1">
        <p:scale>
          <a:sx n="107" d="100"/>
          <a:sy n="107" d="100"/>
        </p:scale>
        <p:origin x="736" y="16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2.png>
</file>

<file path=ppt/media/image3.png>
</file>

<file path=ppt/media/image4.pn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F2DEBB-6F88-1C49-BAB6-46BC3DBBA6A2}" type="datetimeFigureOut">
              <a:rPr lang="en-US" smtClean="0"/>
              <a:t>6/7/20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2B7429-7453-2E44-A57E-4E9620A2B8F6}" type="slidenum">
              <a:rPr lang="en-US" smtClean="0"/>
              <a:t>‹#›</a:t>
            </a:fld>
            <a:endParaRPr lang="en-US"/>
          </a:p>
        </p:txBody>
      </p:sp>
    </p:spTree>
    <p:extLst>
      <p:ext uri="{BB962C8B-B14F-4D97-AF65-F5344CB8AC3E}">
        <p14:creationId xmlns:p14="http://schemas.microsoft.com/office/powerpoint/2010/main" val="3111598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Could use more recent listings data, but holiday months could skew availability, and more recent months could have been skewed by COVID-19</a:t>
            </a:r>
          </a:p>
        </p:txBody>
      </p:sp>
      <p:sp>
        <p:nvSpPr>
          <p:cNvPr id="4" name="Slide Number Placeholder 3"/>
          <p:cNvSpPr>
            <a:spLocks noGrp="1"/>
          </p:cNvSpPr>
          <p:nvPr>
            <p:ph type="sldNum" sz="quarter" idx="5"/>
          </p:nvPr>
        </p:nvSpPr>
        <p:spPr/>
        <p:txBody>
          <a:bodyPr/>
          <a:lstStyle/>
          <a:p>
            <a:fld id="{A12B7429-7453-2E44-A57E-4E9620A2B8F6}" type="slidenum">
              <a:rPr lang="en-US" smtClean="0"/>
              <a:t>3</a:t>
            </a:fld>
            <a:endParaRPr lang="en-US"/>
          </a:p>
        </p:txBody>
      </p:sp>
    </p:spTree>
    <p:extLst>
      <p:ext uri="{BB962C8B-B14F-4D97-AF65-F5344CB8AC3E}">
        <p14:creationId xmlns:p14="http://schemas.microsoft.com/office/powerpoint/2010/main" val="38543203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Could use more recent listings data, but holiday months could skew availability, and more recent months could have been skewed by COVID-19</a:t>
            </a:r>
          </a:p>
        </p:txBody>
      </p:sp>
      <p:sp>
        <p:nvSpPr>
          <p:cNvPr id="4" name="Slide Number Placeholder 3"/>
          <p:cNvSpPr>
            <a:spLocks noGrp="1"/>
          </p:cNvSpPr>
          <p:nvPr>
            <p:ph type="sldNum" sz="quarter" idx="5"/>
          </p:nvPr>
        </p:nvSpPr>
        <p:spPr/>
        <p:txBody>
          <a:bodyPr/>
          <a:lstStyle/>
          <a:p>
            <a:fld id="{A12B7429-7453-2E44-A57E-4E9620A2B8F6}" type="slidenum">
              <a:rPr lang="en-US" smtClean="0"/>
              <a:t>4</a:t>
            </a:fld>
            <a:endParaRPr lang="en-US"/>
          </a:p>
        </p:txBody>
      </p:sp>
    </p:spTree>
    <p:extLst>
      <p:ext uri="{BB962C8B-B14F-4D97-AF65-F5344CB8AC3E}">
        <p14:creationId xmlns:p14="http://schemas.microsoft.com/office/powerpoint/2010/main" val="2055676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14948-5A2D-304D-B5B7-5DC8CEEF9FCC}"/>
              </a:ext>
            </a:extLst>
          </p:cNvPr>
          <p:cNvSpPr>
            <a:spLocks noGrp="1"/>
          </p:cNvSpPr>
          <p:nvPr>
            <p:ph type="ctrTitle"/>
          </p:nvPr>
        </p:nvSpPr>
        <p:spPr>
          <a:xfrm>
            <a:off x="1524000" y="1122363"/>
            <a:ext cx="9144000" cy="2387600"/>
          </a:xfrm>
        </p:spPr>
        <p:txBody>
          <a:bodyPr anchor="b">
            <a:normAutofit/>
          </a:bodyPr>
          <a:lstStyle>
            <a:lvl1pPr algn="ctr">
              <a:defRPr sz="4400"/>
            </a:lvl1pPr>
          </a:lstStyle>
          <a:p>
            <a:r>
              <a:rPr lang="en-US" dirty="0"/>
              <a:t>Click to edit Master title style</a:t>
            </a:r>
          </a:p>
        </p:txBody>
      </p:sp>
      <p:sp>
        <p:nvSpPr>
          <p:cNvPr id="3" name="Subtitle 2">
            <a:extLst>
              <a:ext uri="{FF2B5EF4-FFF2-40B4-BE49-F238E27FC236}">
                <a16:creationId xmlns:a16="http://schemas.microsoft.com/office/drawing/2014/main" id="{3E58E37C-9DCE-024C-BC72-878A470418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8C8C82F-4930-BD47-BF52-EC21A11DEED6}"/>
              </a:ext>
            </a:extLst>
          </p:cNvPr>
          <p:cNvSpPr>
            <a:spLocks noGrp="1"/>
          </p:cNvSpPr>
          <p:nvPr>
            <p:ph type="dt" sz="half" idx="10"/>
          </p:nvPr>
        </p:nvSpPr>
        <p:spPr/>
        <p:txBody>
          <a:bodyPr/>
          <a:lstStyle/>
          <a:p>
            <a:fld id="{88063CD1-7E2B-6441-BA11-C769F6ECEA27}" type="datetimeFigureOut">
              <a:rPr lang="en-US" smtClean="0"/>
              <a:t>6/7/20</a:t>
            </a:fld>
            <a:endParaRPr lang="en-US"/>
          </a:p>
        </p:txBody>
      </p:sp>
      <p:sp>
        <p:nvSpPr>
          <p:cNvPr id="5" name="Footer Placeholder 4">
            <a:extLst>
              <a:ext uri="{FF2B5EF4-FFF2-40B4-BE49-F238E27FC236}">
                <a16:creationId xmlns:a16="http://schemas.microsoft.com/office/drawing/2014/main" id="{4A110E5E-5CD6-B642-9D85-32B5D1B647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8CD76-9C47-4B4B-860E-593CF1746E99}"/>
              </a:ext>
            </a:extLst>
          </p:cNvPr>
          <p:cNvSpPr>
            <a:spLocks noGrp="1"/>
          </p:cNvSpPr>
          <p:nvPr>
            <p:ph type="sldNum" sz="quarter" idx="12"/>
          </p:nvPr>
        </p:nvSpPr>
        <p:spPr/>
        <p:txBody>
          <a:bodyPr/>
          <a:lstStyle/>
          <a:p>
            <a:fld id="{92CEA231-AA92-2C43-9404-90D01D3EEBB8}" type="slidenum">
              <a:rPr lang="en-US" smtClean="0"/>
              <a:t>‹#›</a:t>
            </a:fld>
            <a:endParaRPr lang="en-US"/>
          </a:p>
        </p:txBody>
      </p:sp>
    </p:spTree>
    <p:extLst>
      <p:ext uri="{BB962C8B-B14F-4D97-AF65-F5344CB8AC3E}">
        <p14:creationId xmlns:p14="http://schemas.microsoft.com/office/powerpoint/2010/main" val="4182992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2CB76-D8C8-074D-8066-EC9E3DCE3D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2AFD8F-9AB9-114A-A93A-D0BE18EE1EAF}"/>
              </a:ext>
            </a:extLst>
          </p:cNvPr>
          <p:cNvSpPr>
            <a:spLocks noGrp="1"/>
          </p:cNvSpPr>
          <p:nvPr>
            <p:ph idx="1"/>
          </p:nvPr>
        </p:nvSpPr>
        <p:spPr>
          <a:xfrm>
            <a:off x="5381296" y="1570640"/>
            <a:ext cx="5972503" cy="4462298"/>
          </a:xfrm>
        </p:spPr>
        <p:txBody>
          <a:bodyPr>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8E38CEF-C633-0347-84D5-744DF31CACD4}"/>
              </a:ext>
            </a:extLst>
          </p:cNvPr>
          <p:cNvSpPr>
            <a:spLocks noGrp="1"/>
          </p:cNvSpPr>
          <p:nvPr>
            <p:ph type="dt" sz="half" idx="10"/>
          </p:nvPr>
        </p:nvSpPr>
        <p:spPr/>
        <p:txBody>
          <a:bodyPr/>
          <a:lstStyle/>
          <a:p>
            <a:fld id="{88063CD1-7E2B-6441-BA11-C769F6ECEA27}" type="datetimeFigureOut">
              <a:rPr lang="en-US" smtClean="0"/>
              <a:t>6/7/20</a:t>
            </a:fld>
            <a:endParaRPr lang="en-US"/>
          </a:p>
        </p:txBody>
      </p:sp>
      <p:sp>
        <p:nvSpPr>
          <p:cNvPr id="5" name="Footer Placeholder 4">
            <a:extLst>
              <a:ext uri="{FF2B5EF4-FFF2-40B4-BE49-F238E27FC236}">
                <a16:creationId xmlns:a16="http://schemas.microsoft.com/office/drawing/2014/main" id="{F83DF02B-FF2E-9647-968D-A410031D0C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1B753D-652F-064C-89C7-E645A141BDA5}"/>
              </a:ext>
            </a:extLst>
          </p:cNvPr>
          <p:cNvSpPr>
            <a:spLocks noGrp="1"/>
          </p:cNvSpPr>
          <p:nvPr>
            <p:ph type="sldNum" sz="quarter" idx="12"/>
          </p:nvPr>
        </p:nvSpPr>
        <p:spPr/>
        <p:txBody>
          <a:bodyPr/>
          <a:lstStyle/>
          <a:p>
            <a:fld id="{92CEA231-AA92-2C43-9404-90D01D3EEBB8}" type="slidenum">
              <a:rPr lang="en-US" smtClean="0"/>
              <a:t>‹#›</a:t>
            </a:fld>
            <a:endParaRPr lang="en-US"/>
          </a:p>
        </p:txBody>
      </p:sp>
    </p:spTree>
    <p:extLst>
      <p:ext uri="{BB962C8B-B14F-4D97-AF65-F5344CB8AC3E}">
        <p14:creationId xmlns:p14="http://schemas.microsoft.com/office/powerpoint/2010/main" val="841610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7F70D-B3DD-1A42-AFA2-86A139DE24AF}"/>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6C74D3D4-71DB-3F4E-86DE-907CD494177E}"/>
              </a:ext>
            </a:extLst>
          </p:cNvPr>
          <p:cNvSpPr>
            <a:spLocks noGrp="1"/>
          </p:cNvSpPr>
          <p:nvPr>
            <p:ph type="body" idx="1"/>
          </p:nvPr>
        </p:nvSpPr>
        <p:spPr>
          <a:xfrm>
            <a:off x="831850" y="4589463"/>
            <a:ext cx="10515600" cy="1500187"/>
          </a:xfrm>
        </p:spPr>
        <p:txBody>
          <a:bodyPr/>
          <a:lstStyle>
            <a:lvl1pPr marL="0" indent="0">
              <a:buNone/>
              <a:defRPr sz="2400">
                <a:solidFill>
                  <a:schemeClr val="bg1">
                    <a:lumMod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BF115A24-A543-1147-AF08-9FAAE5C507AA}"/>
              </a:ext>
            </a:extLst>
          </p:cNvPr>
          <p:cNvSpPr>
            <a:spLocks noGrp="1"/>
          </p:cNvSpPr>
          <p:nvPr>
            <p:ph type="dt" sz="half" idx="10"/>
          </p:nvPr>
        </p:nvSpPr>
        <p:spPr/>
        <p:txBody>
          <a:bodyPr/>
          <a:lstStyle/>
          <a:p>
            <a:fld id="{88063CD1-7E2B-6441-BA11-C769F6ECEA27}" type="datetimeFigureOut">
              <a:rPr lang="en-US" smtClean="0"/>
              <a:t>6/7/20</a:t>
            </a:fld>
            <a:endParaRPr lang="en-US"/>
          </a:p>
        </p:txBody>
      </p:sp>
      <p:sp>
        <p:nvSpPr>
          <p:cNvPr id="5" name="Footer Placeholder 4">
            <a:extLst>
              <a:ext uri="{FF2B5EF4-FFF2-40B4-BE49-F238E27FC236}">
                <a16:creationId xmlns:a16="http://schemas.microsoft.com/office/drawing/2014/main" id="{BC04C25D-4426-0143-AFB0-50C9364A5B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8D008E-9C49-E641-8F32-BB645125168D}"/>
              </a:ext>
            </a:extLst>
          </p:cNvPr>
          <p:cNvSpPr>
            <a:spLocks noGrp="1"/>
          </p:cNvSpPr>
          <p:nvPr>
            <p:ph type="sldNum" sz="quarter" idx="12"/>
          </p:nvPr>
        </p:nvSpPr>
        <p:spPr/>
        <p:txBody>
          <a:bodyPr/>
          <a:lstStyle/>
          <a:p>
            <a:fld id="{92CEA231-AA92-2C43-9404-90D01D3EEBB8}" type="slidenum">
              <a:rPr lang="en-US" smtClean="0"/>
              <a:t>‹#›</a:t>
            </a:fld>
            <a:endParaRPr lang="en-US"/>
          </a:p>
        </p:txBody>
      </p:sp>
    </p:spTree>
    <p:extLst>
      <p:ext uri="{BB962C8B-B14F-4D97-AF65-F5344CB8AC3E}">
        <p14:creationId xmlns:p14="http://schemas.microsoft.com/office/powerpoint/2010/main" val="181114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1F9CD-09D0-3D43-8F73-9BF2FBAC8B6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147CDB-C84F-134E-A75A-99A313C4AFA4}"/>
              </a:ext>
            </a:extLst>
          </p:cNvPr>
          <p:cNvSpPr>
            <a:spLocks noGrp="1"/>
          </p:cNvSpPr>
          <p:nvPr>
            <p:ph type="dt" sz="half" idx="10"/>
          </p:nvPr>
        </p:nvSpPr>
        <p:spPr/>
        <p:txBody>
          <a:bodyPr/>
          <a:lstStyle/>
          <a:p>
            <a:fld id="{88063CD1-7E2B-6441-BA11-C769F6ECEA27}" type="datetimeFigureOut">
              <a:rPr lang="en-US" smtClean="0"/>
              <a:t>6/7/20</a:t>
            </a:fld>
            <a:endParaRPr lang="en-US"/>
          </a:p>
        </p:txBody>
      </p:sp>
      <p:sp>
        <p:nvSpPr>
          <p:cNvPr id="4" name="Footer Placeholder 3">
            <a:extLst>
              <a:ext uri="{FF2B5EF4-FFF2-40B4-BE49-F238E27FC236}">
                <a16:creationId xmlns:a16="http://schemas.microsoft.com/office/drawing/2014/main" id="{0EBB21EA-E552-D845-BEF3-59AA7A544CD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E026AA-9564-9140-8481-C750D3960735}"/>
              </a:ext>
            </a:extLst>
          </p:cNvPr>
          <p:cNvSpPr>
            <a:spLocks noGrp="1"/>
          </p:cNvSpPr>
          <p:nvPr>
            <p:ph type="sldNum" sz="quarter" idx="12"/>
          </p:nvPr>
        </p:nvSpPr>
        <p:spPr/>
        <p:txBody>
          <a:bodyPr/>
          <a:lstStyle/>
          <a:p>
            <a:fld id="{92CEA231-AA92-2C43-9404-90D01D3EEBB8}" type="slidenum">
              <a:rPr lang="en-US" smtClean="0"/>
              <a:t>‹#›</a:t>
            </a:fld>
            <a:endParaRPr lang="en-US"/>
          </a:p>
        </p:txBody>
      </p:sp>
    </p:spTree>
    <p:extLst>
      <p:ext uri="{BB962C8B-B14F-4D97-AF65-F5344CB8AC3E}">
        <p14:creationId xmlns:p14="http://schemas.microsoft.com/office/powerpoint/2010/main" val="3923141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6FB1BC0-4F57-5747-B00B-E0643D19B22C}"/>
              </a:ext>
            </a:extLst>
          </p:cNvPr>
          <p:cNvSpPr>
            <a:spLocks noGrp="1"/>
          </p:cNvSpPr>
          <p:nvPr>
            <p:ph type="dt" sz="half" idx="10"/>
          </p:nvPr>
        </p:nvSpPr>
        <p:spPr/>
        <p:txBody>
          <a:bodyPr/>
          <a:lstStyle/>
          <a:p>
            <a:fld id="{88063CD1-7E2B-6441-BA11-C769F6ECEA27}" type="datetimeFigureOut">
              <a:rPr lang="en-US" smtClean="0"/>
              <a:t>6/7/20</a:t>
            </a:fld>
            <a:endParaRPr lang="en-US"/>
          </a:p>
        </p:txBody>
      </p:sp>
      <p:sp>
        <p:nvSpPr>
          <p:cNvPr id="3" name="Footer Placeholder 2">
            <a:extLst>
              <a:ext uri="{FF2B5EF4-FFF2-40B4-BE49-F238E27FC236}">
                <a16:creationId xmlns:a16="http://schemas.microsoft.com/office/drawing/2014/main" id="{6A62F598-E652-F14B-8796-01A8CB171C7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0B599F8-5C5D-AF41-AA84-BD2F7A47509A}"/>
              </a:ext>
            </a:extLst>
          </p:cNvPr>
          <p:cNvSpPr>
            <a:spLocks noGrp="1"/>
          </p:cNvSpPr>
          <p:nvPr>
            <p:ph type="sldNum" sz="quarter" idx="12"/>
          </p:nvPr>
        </p:nvSpPr>
        <p:spPr/>
        <p:txBody>
          <a:bodyPr/>
          <a:lstStyle/>
          <a:p>
            <a:fld id="{92CEA231-AA92-2C43-9404-90D01D3EEBB8}" type="slidenum">
              <a:rPr lang="en-US" smtClean="0"/>
              <a:t>‹#›</a:t>
            </a:fld>
            <a:endParaRPr lang="en-US"/>
          </a:p>
        </p:txBody>
      </p:sp>
    </p:spTree>
    <p:extLst>
      <p:ext uri="{BB962C8B-B14F-4D97-AF65-F5344CB8AC3E}">
        <p14:creationId xmlns:p14="http://schemas.microsoft.com/office/powerpoint/2010/main" val="27815427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769E5A-F6A3-1D47-A5B5-F0D98C388269}"/>
              </a:ext>
            </a:extLst>
          </p:cNvPr>
          <p:cNvSpPr/>
          <p:nvPr userDrawn="1"/>
        </p:nvSpPr>
        <p:spPr>
          <a:xfrm>
            <a:off x="0" y="0"/>
            <a:ext cx="3581400" cy="6858000"/>
          </a:xfrm>
          <a:prstGeom prst="rect">
            <a:avLst/>
          </a:prstGeom>
          <a:solidFill>
            <a:srgbClr val="F44336"/>
          </a:solidFill>
          <a:ln>
            <a:solidFill>
              <a:srgbClr val="F443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DF01E37F-5E1E-974B-9499-C1AFA07A7A26}"/>
              </a:ext>
            </a:extLst>
          </p:cNvPr>
          <p:cNvSpPr>
            <a:spLocks noGrp="1"/>
          </p:cNvSpPr>
          <p:nvPr>
            <p:ph type="title"/>
          </p:nvPr>
        </p:nvSpPr>
        <p:spPr>
          <a:xfrm>
            <a:off x="838200" y="365125"/>
            <a:ext cx="10515600" cy="854075"/>
          </a:xfrm>
          <a:prstGeom prst="rect">
            <a:avLst/>
          </a:prstGeom>
          <a:solidFill>
            <a:srgbClr val="F1F1F1"/>
          </a:solidFill>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2769669-3DF8-6448-9294-51201B8912B9}"/>
              </a:ext>
            </a:extLst>
          </p:cNvPr>
          <p:cNvSpPr>
            <a:spLocks noGrp="1"/>
          </p:cNvSpPr>
          <p:nvPr>
            <p:ph type="body" idx="1"/>
          </p:nvPr>
        </p:nvSpPr>
        <p:spPr>
          <a:xfrm>
            <a:off x="838200" y="1570640"/>
            <a:ext cx="10515600" cy="446229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A399752-881E-1243-A71E-49294F298E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50">
                <a:solidFill>
                  <a:schemeClr val="bg1"/>
                </a:solidFill>
                <a:latin typeface="Poppins" pitchFamily="2" charset="77"/>
                <a:cs typeface="Poppins" pitchFamily="2" charset="77"/>
              </a:defRPr>
            </a:lvl1pPr>
          </a:lstStyle>
          <a:p>
            <a:fld id="{88063CD1-7E2B-6441-BA11-C769F6ECEA27}" type="datetimeFigureOut">
              <a:rPr lang="en-US" smtClean="0"/>
              <a:pPr/>
              <a:t>6/7/20</a:t>
            </a:fld>
            <a:endParaRPr lang="en-US" dirty="0"/>
          </a:p>
        </p:txBody>
      </p:sp>
      <p:sp>
        <p:nvSpPr>
          <p:cNvPr id="5" name="Footer Placeholder 4">
            <a:extLst>
              <a:ext uri="{FF2B5EF4-FFF2-40B4-BE49-F238E27FC236}">
                <a16:creationId xmlns:a16="http://schemas.microsoft.com/office/drawing/2014/main" id="{523A93BA-40A4-F848-B693-DCA2A9EFF3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50">
                <a:solidFill>
                  <a:schemeClr val="tx1">
                    <a:tint val="75000"/>
                  </a:schemeClr>
                </a:solidFill>
                <a:latin typeface="Poppins" pitchFamily="2" charset="77"/>
                <a:cs typeface="Poppins" pitchFamily="2" charset="77"/>
              </a:defRPr>
            </a:lvl1pPr>
          </a:lstStyle>
          <a:p>
            <a:endParaRPr lang="en-US"/>
          </a:p>
        </p:txBody>
      </p:sp>
      <p:sp>
        <p:nvSpPr>
          <p:cNvPr id="6" name="Slide Number Placeholder 5">
            <a:extLst>
              <a:ext uri="{FF2B5EF4-FFF2-40B4-BE49-F238E27FC236}">
                <a16:creationId xmlns:a16="http://schemas.microsoft.com/office/drawing/2014/main" id="{0F413985-267F-C342-9CD4-08F093889D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50">
                <a:solidFill>
                  <a:schemeClr val="tx1">
                    <a:tint val="75000"/>
                  </a:schemeClr>
                </a:solidFill>
                <a:latin typeface="Poppins" pitchFamily="2" charset="77"/>
                <a:cs typeface="Poppins" pitchFamily="2" charset="77"/>
              </a:defRPr>
            </a:lvl1pPr>
          </a:lstStyle>
          <a:p>
            <a:fld id="{92CEA231-AA92-2C43-9404-90D01D3EEBB8}" type="slidenum">
              <a:rPr lang="en-US" smtClean="0"/>
              <a:pPr/>
              <a:t>‹#›</a:t>
            </a:fld>
            <a:endParaRPr lang="en-US"/>
          </a:p>
        </p:txBody>
      </p:sp>
    </p:spTree>
    <p:extLst>
      <p:ext uri="{BB962C8B-B14F-4D97-AF65-F5344CB8AC3E}">
        <p14:creationId xmlns:p14="http://schemas.microsoft.com/office/powerpoint/2010/main" val="2396946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p:txStyles>
    <p:titleStyle>
      <a:lvl1pPr algn="l" defTabSz="914400" rtl="0" eaLnBrk="1" latinLnBrk="0" hangingPunct="1">
        <a:lnSpc>
          <a:spcPct val="90000"/>
        </a:lnSpc>
        <a:spcBef>
          <a:spcPct val="0"/>
        </a:spcBef>
        <a:buNone/>
        <a:defRPr sz="4400" kern="1200">
          <a:solidFill>
            <a:schemeClr val="tx1"/>
          </a:solidFill>
          <a:latin typeface="Poppins" pitchFamily="2" charset="77"/>
          <a:ea typeface="+mj-ea"/>
          <a:cs typeface="Poppins" pitchFamily="2" charset="77"/>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Poppins" pitchFamily="2" charset="77"/>
          <a:ea typeface="+mn-ea"/>
          <a:cs typeface="Poppins"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insideairbnb.com/get-the-data.html"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hyperlink" Target="mailto:catherineyang@u.northwestern.edu" TargetMode="External"/><Relationship Id="rId1" Type="http://schemas.openxmlformats.org/officeDocument/2006/relationships/slideLayout" Target="../slideLayouts/slideLayout2.xml"/><Relationship Id="rId5" Type="http://schemas.openxmlformats.org/officeDocument/2006/relationships/image" Target="../media/image9.tiff"/><Relationship Id="rId4"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92E59-AF79-DC4F-A398-2E6562BE62C8}"/>
              </a:ext>
            </a:extLst>
          </p:cNvPr>
          <p:cNvSpPr>
            <a:spLocks noGrp="1"/>
          </p:cNvSpPr>
          <p:nvPr>
            <p:ph type="ctrTitle"/>
          </p:nvPr>
        </p:nvSpPr>
        <p:spPr/>
        <p:txBody>
          <a:bodyPr anchor="ctr">
            <a:normAutofit/>
          </a:bodyPr>
          <a:lstStyle/>
          <a:p>
            <a:r>
              <a:rPr lang="en-US" sz="4000" dirty="0">
                <a:latin typeface="Poppins" pitchFamily="2" charset="77"/>
                <a:cs typeface="Poppins" pitchFamily="2" charset="77"/>
              </a:rPr>
              <a:t>Predicting Airbnb Booking Activity: Chicago</a:t>
            </a:r>
          </a:p>
        </p:txBody>
      </p:sp>
      <p:sp>
        <p:nvSpPr>
          <p:cNvPr id="3" name="Subtitle 2">
            <a:extLst>
              <a:ext uri="{FF2B5EF4-FFF2-40B4-BE49-F238E27FC236}">
                <a16:creationId xmlns:a16="http://schemas.microsoft.com/office/drawing/2014/main" id="{666B9D46-BE65-604A-A1AE-B1020C420367}"/>
              </a:ext>
            </a:extLst>
          </p:cNvPr>
          <p:cNvSpPr>
            <a:spLocks noGrp="1"/>
          </p:cNvSpPr>
          <p:nvPr>
            <p:ph type="subTitle" idx="1"/>
          </p:nvPr>
        </p:nvSpPr>
        <p:spPr/>
        <p:txBody>
          <a:bodyPr/>
          <a:lstStyle/>
          <a:p>
            <a:r>
              <a:rPr lang="en-US" dirty="0"/>
              <a:t>Catherine Yang</a:t>
            </a:r>
          </a:p>
          <a:p>
            <a:r>
              <a:rPr lang="en-US" sz="1800" dirty="0">
                <a:solidFill>
                  <a:schemeClr val="bg1">
                    <a:lumMod val="50000"/>
                  </a:schemeClr>
                </a:solidFill>
              </a:rPr>
              <a:t>6/8/2020</a:t>
            </a:r>
          </a:p>
        </p:txBody>
      </p:sp>
      <p:pic>
        <p:nvPicPr>
          <p:cNvPr id="8" name="Picture 7">
            <a:extLst>
              <a:ext uri="{FF2B5EF4-FFF2-40B4-BE49-F238E27FC236}">
                <a16:creationId xmlns:a16="http://schemas.microsoft.com/office/drawing/2014/main" id="{56FB742B-B90C-F54E-9E75-EFB8AF63BB70}"/>
              </a:ext>
            </a:extLst>
          </p:cNvPr>
          <p:cNvPicPr>
            <a:picLocks noChangeAspect="1"/>
          </p:cNvPicPr>
          <p:nvPr/>
        </p:nvPicPr>
        <p:blipFill>
          <a:blip r:embed="rId2"/>
          <a:stretch>
            <a:fillRect/>
          </a:stretch>
        </p:blipFill>
        <p:spPr>
          <a:xfrm>
            <a:off x="4882355" y="4492126"/>
            <a:ext cx="2427289" cy="2083121"/>
          </a:xfrm>
          <a:prstGeom prst="rect">
            <a:avLst/>
          </a:prstGeom>
        </p:spPr>
      </p:pic>
    </p:spTree>
    <p:extLst>
      <p:ext uri="{BB962C8B-B14F-4D97-AF65-F5344CB8AC3E}">
        <p14:creationId xmlns:p14="http://schemas.microsoft.com/office/powerpoint/2010/main" val="4019714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DA66D-E079-3E4C-9B28-2E6B7FD23D4E}"/>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F724C10B-6C50-744F-94D3-07E794B30154}"/>
              </a:ext>
            </a:extLst>
          </p:cNvPr>
          <p:cNvSpPr>
            <a:spLocks noGrp="1"/>
          </p:cNvSpPr>
          <p:nvPr>
            <p:ph idx="1"/>
          </p:nvPr>
        </p:nvSpPr>
        <p:spPr>
          <a:xfrm>
            <a:off x="5381296" y="1570640"/>
            <a:ext cx="5972503" cy="4922235"/>
          </a:xfrm>
        </p:spPr>
        <p:txBody>
          <a:bodyPr>
            <a:normAutofit/>
          </a:bodyPr>
          <a:lstStyle/>
          <a:p>
            <a:pPr marL="0" indent="0">
              <a:buNone/>
            </a:pPr>
            <a:r>
              <a:rPr lang="en-US" sz="2000" dirty="0">
                <a:solidFill>
                  <a:srgbClr val="F44336"/>
                </a:solidFill>
              </a:rPr>
              <a:t>Description:</a:t>
            </a:r>
          </a:p>
          <a:p>
            <a:pPr marL="0" indent="0">
              <a:buNone/>
            </a:pPr>
            <a:r>
              <a:rPr lang="en-US" sz="1400" dirty="0"/>
              <a:t>Predicts the number of reviews per month that an Airbnb listing (or potential listing) in Chicago will receive, based on characteristics pertaining to its host, property, and booking process.</a:t>
            </a:r>
          </a:p>
          <a:p>
            <a:pPr marL="0" indent="0">
              <a:buNone/>
            </a:pPr>
            <a:endParaRPr lang="en-US" sz="1400" dirty="0"/>
          </a:p>
          <a:p>
            <a:pPr marL="0" indent="0">
              <a:buNone/>
            </a:pPr>
            <a:r>
              <a:rPr lang="en-US" sz="2000" dirty="0">
                <a:solidFill>
                  <a:srgbClr val="F44336"/>
                </a:solidFill>
              </a:rPr>
              <a:t>Motivation</a:t>
            </a:r>
          </a:p>
          <a:p>
            <a:r>
              <a:rPr lang="en-US" sz="1400" dirty="0"/>
              <a:t>To provide hosts with more customized insights into attributes driving listing popularity and increased booking activity.</a:t>
            </a:r>
          </a:p>
          <a:p>
            <a:r>
              <a:rPr lang="en-US" sz="1400" dirty="0"/>
              <a:t>Existing dashboards only provide aggregated, descriptive statistics without informing how booking activity and user engagement can be improved.</a:t>
            </a:r>
          </a:p>
          <a:p>
            <a:pPr marL="0" indent="0">
              <a:buNone/>
            </a:pPr>
            <a:endParaRPr lang="en-US" sz="1400" dirty="0"/>
          </a:p>
          <a:p>
            <a:pPr marL="0" indent="0">
              <a:buNone/>
            </a:pPr>
            <a:endParaRPr lang="en-US" sz="1400" dirty="0"/>
          </a:p>
          <a:p>
            <a:pPr marL="0" indent="0">
              <a:buNone/>
            </a:pPr>
            <a:r>
              <a:rPr lang="en-US" sz="1000" dirty="0"/>
              <a:t>**Number of reviews per month is used as proxy for measuring booking activity but does not explicitly account for listing quality. Through EDA, it is noted that reviews scores are generally high, so it is assumed that listings with higher review count are in general favorable listings, since negative reviews would disincentivize guests from booking those listings.</a:t>
            </a:r>
          </a:p>
        </p:txBody>
      </p:sp>
      <p:pic>
        <p:nvPicPr>
          <p:cNvPr id="4" name="Picture 3">
            <a:extLst>
              <a:ext uri="{FF2B5EF4-FFF2-40B4-BE49-F238E27FC236}">
                <a16:creationId xmlns:a16="http://schemas.microsoft.com/office/drawing/2014/main" id="{DDD5DDD3-34A3-204F-8E07-9F57B63827EE}"/>
              </a:ext>
            </a:extLst>
          </p:cNvPr>
          <p:cNvPicPr>
            <a:picLocks noChangeAspect="1"/>
          </p:cNvPicPr>
          <p:nvPr/>
        </p:nvPicPr>
        <p:blipFill rotWithShape="1">
          <a:blip r:embed="rId2"/>
          <a:srcRect l="27502"/>
          <a:stretch/>
        </p:blipFill>
        <p:spPr>
          <a:xfrm>
            <a:off x="838200" y="1570639"/>
            <a:ext cx="4262438" cy="4032873"/>
          </a:xfrm>
          <a:prstGeom prst="rect">
            <a:avLst/>
          </a:prstGeom>
        </p:spPr>
      </p:pic>
      <p:sp>
        <p:nvSpPr>
          <p:cNvPr id="5" name="TextBox 4">
            <a:extLst>
              <a:ext uri="{FF2B5EF4-FFF2-40B4-BE49-F238E27FC236}">
                <a16:creationId xmlns:a16="http://schemas.microsoft.com/office/drawing/2014/main" id="{DF5A73C7-25F9-8943-8188-F8F97C2C0436}"/>
              </a:ext>
            </a:extLst>
          </p:cNvPr>
          <p:cNvSpPr txBox="1"/>
          <p:nvPr/>
        </p:nvSpPr>
        <p:spPr>
          <a:xfrm>
            <a:off x="743197" y="5603512"/>
            <a:ext cx="2688772" cy="246221"/>
          </a:xfrm>
          <a:prstGeom prst="rect">
            <a:avLst/>
          </a:prstGeom>
          <a:noFill/>
        </p:spPr>
        <p:txBody>
          <a:bodyPr wrap="square" rtlCol="0">
            <a:spAutoFit/>
          </a:bodyPr>
          <a:lstStyle/>
          <a:p>
            <a:r>
              <a:rPr lang="en-US" sz="1000" dirty="0">
                <a:solidFill>
                  <a:schemeClr val="bg1"/>
                </a:solidFill>
                <a:latin typeface="Poppins" pitchFamily="2" charset="77"/>
                <a:cs typeface="Poppins" pitchFamily="2" charset="77"/>
              </a:rPr>
              <a:t>Source: Inside Airbnb Chicago</a:t>
            </a:r>
          </a:p>
        </p:txBody>
      </p:sp>
    </p:spTree>
    <p:extLst>
      <p:ext uri="{BB962C8B-B14F-4D97-AF65-F5344CB8AC3E}">
        <p14:creationId xmlns:p14="http://schemas.microsoft.com/office/powerpoint/2010/main" val="953346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6C91D-740C-A44B-A6BE-E0538C299D4C}"/>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C166B3EA-5326-364D-9362-F990CDC14960}"/>
              </a:ext>
            </a:extLst>
          </p:cNvPr>
          <p:cNvSpPr>
            <a:spLocks noGrp="1"/>
          </p:cNvSpPr>
          <p:nvPr>
            <p:ph idx="1"/>
          </p:nvPr>
        </p:nvSpPr>
        <p:spPr>
          <a:xfrm>
            <a:off x="5381296" y="1570639"/>
            <a:ext cx="5972503" cy="4922235"/>
          </a:xfrm>
        </p:spPr>
        <p:txBody>
          <a:bodyPr/>
          <a:lstStyle/>
          <a:p>
            <a:pPr marL="0" indent="0">
              <a:buNone/>
            </a:pPr>
            <a:r>
              <a:rPr lang="en-US" sz="2000" dirty="0">
                <a:solidFill>
                  <a:srgbClr val="F44336"/>
                </a:solidFill>
              </a:rPr>
              <a:t>Dataset</a:t>
            </a:r>
          </a:p>
          <a:p>
            <a:r>
              <a:rPr lang="en-US" sz="1400" dirty="0"/>
              <a:t>Chicago Airbnb listings as of 11/21/2019</a:t>
            </a:r>
          </a:p>
          <a:p>
            <a:r>
              <a:rPr lang="en-US" sz="1400" dirty="0"/>
              <a:t>Source: </a:t>
            </a:r>
            <a:r>
              <a:rPr lang="en-US" sz="1400" dirty="0">
                <a:hlinkClick r:id="rId3"/>
              </a:rPr>
              <a:t>Inside Airbnb</a:t>
            </a:r>
            <a:endParaRPr lang="en-US" sz="1400" dirty="0"/>
          </a:p>
          <a:p>
            <a:endParaRPr lang="en-US" sz="1400" dirty="0"/>
          </a:p>
          <a:p>
            <a:pPr marL="0" indent="0">
              <a:buNone/>
            </a:pPr>
            <a:r>
              <a:rPr lang="en-US" sz="2000" dirty="0">
                <a:solidFill>
                  <a:srgbClr val="F44336"/>
                </a:solidFill>
              </a:rPr>
              <a:t>Features</a:t>
            </a:r>
          </a:p>
          <a:p>
            <a:pPr lvl="0"/>
            <a:r>
              <a:rPr lang="en-US" sz="1400" u="sng" dirty="0">
                <a:solidFill>
                  <a:prstClr val="black"/>
                </a:solidFill>
              </a:rPr>
              <a:t>Host</a:t>
            </a:r>
            <a:r>
              <a:rPr lang="en-US" sz="1400" dirty="0">
                <a:solidFill>
                  <a:prstClr val="black"/>
                </a:solidFill>
              </a:rPr>
              <a:t>: number of years as host, response time, </a:t>
            </a:r>
            <a:r>
              <a:rPr lang="en-US" sz="1400" dirty="0" err="1">
                <a:solidFill>
                  <a:prstClr val="black"/>
                </a:solidFill>
              </a:rPr>
              <a:t>superhost</a:t>
            </a:r>
            <a:r>
              <a:rPr lang="en-US" sz="1400" dirty="0">
                <a:solidFill>
                  <a:prstClr val="black"/>
                </a:solidFill>
              </a:rPr>
              <a:t> status, number of listings, etc.</a:t>
            </a:r>
          </a:p>
          <a:p>
            <a:pPr lvl="0"/>
            <a:r>
              <a:rPr lang="en-US" sz="1400" u="sng" dirty="0">
                <a:solidFill>
                  <a:prstClr val="black"/>
                </a:solidFill>
              </a:rPr>
              <a:t>Property</a:t>
            </a:r>
            <a:r>
              <a:rPr lang="en-US" sz="1400" dirty="0">
                <a:solidFill>
                  <a:prstClr val="black"/>
                </a:solidFill>
              </a:rPr>
              <a:t>: property type, room type, number of bedrooms / beds / bathrooms / guests accommodated, price, etc.</a:t>
            </a:r>
            <a:endParaRPr lang="en-US" sz="1400" u="sng" dirty="0">
              <a:solidFill>
                <a:prstClr val="black"/>
              </a:solidFill>
            </a:endParaRPr>
          </a:p>
          <a:p>
            <a:pPr lvl="0"/>
            <a:r>
              <a:rPr lang="en-US" sz="1400" u="sng" dirty="0">
                <a:solidFill>
                  <a:prstClr val="black"/>
                </a:solidFill>
              </a:rPr>
              <a:t>Booking</a:t>
            </a:r>
            <a:r>
              <a:rPr lang="en-US" sz="1400" dirty="0">
                <a:solidFill>
                  <a:prstClr val="black"/>
                </a:solidFill>
              </a:rPr>
              <a:t>: max / min nights, instantly bookable, cancellation policy, etc.</a:t>
            </a:r>
          </a:p>
          <a:p>
            <a:pPr lvl="0"/>
            <a:r>
              <a:rPr lang="en-US" sz="1400" dirty="0"/>
              <a:t>Performed feature engineering (e.g., binning, categorization) to arrive at appropriate features for modeling</a:t>
            </a:r>
          </a:p>
          <a:p>
            <a:pPr marL="0" lvl="0" indent="0">
              <a:buNone/>
            </a:pPr>
            <a:endParaRPr lang="en-US" sz="1400" dirty="0"/>
          </a:p>
          <a:p>
            <a:pPr marL="0" indent="0">
              <a:buNone/>
            </a:pPr>
            <a:r>
              <a:rPr lang="en-US" sz="2000" dirty="0">
                <a:solidFill>
                  <a:srgbClr val="F44336"/>
                </a:solidFill>
              </a:rPr>
              <a:t>Target Variable</a:t>
            </a:r>
          </a:p>
          <a:p>
            <a:pPr lvl="0"/>
            <a:r>
              <a:rPr lang="en-US" sz="1400" dirty="0">
                <a:solidFill>
                  <a:prstClr val="black"/>
                </a:solidFill>
              </a:rPr>
              <a:t>Number of reviews per month</a:t>
            </a:r>
          </a:p>
          <a:p>
            <a:pPr marL="0" indent="0">
              <a:buNone/>
            </a:pPr>
            <a:endParaRPr lang="en-US" sz="2000" dirty="0">
              <a:solidFill>
                <a:srgbClr val="F44336"/>
              </a:solidFill>
            </a:endParaRPr>
          </a:p>
        </p:txBody>
      </p:sp>
    </p:spTree>
    <p:extLst>
      <p:ext uri="{BB962C8B-B14F-4D97-AF65-F5344CB8AC3E}">
        <p14:creationId xmlns:p14="http://schemas.microsoft.com/office/powerpoint/2010/main" val="2609154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6C91D-740C-A44B-A6BE-E0538C299D4C}"/>
              </a:ext>
            </a:extLst>
          </p:cNvPr>
          <p:cNvSpPr>
            <a:spLocks noGrp="1"/>
          </p:cNvSpPr>
          <p:nvPr>
            <p:ph type="title"/>
          </p:nvPr>
        </p:nvSpPr>
        <p:spPr/>
        <p:txBody>
          <a:bodyPr/>
          <a:lstStyle/>
          <a:p>
            <a:r>
              <a:rPr lang="en-US" dirty="0"/>
              <a:t>Model &amp; Success Metric</a:t>
            </a:r>
          </a:p>
        </p:txBody>
      </p:sp>
      <p:sp>
        <p:nvSpPr>
          <p:cNvPr id="3" name="Content Placeholder 2">
            <a:extLst>
              <a:ext uri="{FF2B5EF4-FFF2-40B4-BE49-F238E27FC236}">
                <a16:creationId xmlns:a16="http://schemas.microsoft.com/office/drawing/2014/main" id="{C166B3EA-5326-364D-9362-F990CDC14960}"/>
              </a:ext>
            </a:extLst>
          </p:cNvPr>
          <p:cNvSpPr>
            <a:spLocks noGrp="1"/>
          </p:cNvSpPr>
          <p:nvPr>
            <p:ph idx="1"/>
          </p:nvPr>
        </p:nvSpPr>
        <p:spPr>
          <a:xfrm>
            <a:off x="5381296" y="1570639"/>
            <a:ext cx="5972503" cy="4922235"/>
          </a:xfrm>
        </p:spPr>
        <p:txBody>
          <a:bodyPr>
            <a:normAutofit/>
          </a:bodyPr>
          <a:lstStyle/>
          <a:p>
            <a:pPr marL="0" indent="0">
              <a:buNone/>
            </a:pPr>
            <a:r>
              <a:rPr lang="en-US" sz="2000" dirty="0">
                <a:solidFill>
                  <a:srgbClr val="F44336"/>
                </a:solidFill>
              </a:rPr>
              <a:t>Model</a:t>
            </a:r>
          </a:p>
          <a:p>
            <a:r>
              <a:rPr lang="en-US" sz="1400" dirty="0"/>
              <a:t>Log-transformed target variable</a:t>
            </a:r>
          </a:p>
          <a:p>
            <a:r>
              <a:rPr lang="en-US" sz="1400" dirty="0"/>
              <a:t>One-hot encoded categorical features</a:t>
            </a:r>
          </a:p>
          <a:p>
            <a:r>
              <a:rPr lang="en-US" sz="1400" dirty="0"/>
              <a:t>Standardized numeric predictors</a:t>
            </a:r>
          </a:p>
          <a:p>
            <a:r>
              <a:rPr lang="en-US" sz="1400" dirty="0"/>
              <a:t>Ensembled a Random Forest Regressor, Gradient Boosted Tree Regressor, and </a:t>
            </a:r>
            <a:r>
              <a:rPr lang="en-US" sz="1400" dirty="0" err="1"/>
              <a:t>XGBoost</a:t>
            </a:r>
            <a:r>
              <a:rPr lang="en-US" sz="1400" dirty="0"/>
              <a:t> Regressor with specific set of weights</a:t>
            </a:r>
          </a:p>
          <a:p>
            <a:endParaRPr lang="en-US" sz="1400" dirty="0"/>
          </a:p>
          <a:p>
            <a:pPr marL="0" indent="0">
              <a:buNone/>
            </a:pPr>
            <a:r>
              <a:rPr lang="en-US" sz="2000" dirty="0">
                <a:solidFill>
                  <a:srgbClr val="F44336"/>
                </a:solidFill>
              </a:rPr>
              <a:t>Success Metric</a:t>
            </a:r>
          </a:p>
          <a:p>
            <a:pPr lvl="0"/>
            <a:r>
              <a:rPr lang="en-US" sz="1400" dirty="0">
                <a:solidFill>
                  <a:prstClr val="black"/>
                </a:solidFill>
              </a:rPr>
              <a:t>Desired RMSE: &lt; 0.5 </a:t>
            </a:r>
          </a:p>
          <a:p>
            <a:pPr lvl="1"/>
            <a:r>
              <a:rPr lang="en-US" sz="1200" dirty="0">
                <a:solidFill>
                  <a:prstClr val="black"/>
                </a:solidFill>
              </a:rPr>
              <a:t>Measure on average, how far the predicted number of reviews per month is from the actual</a:t>
            </a:r>
          </a:p>
          <a:p>
            <a:pPr lvl="0"/>
            <a:r>
              <a:rPr lang="en-US" sz="1400" dirty="0">
                <a:solidFill>
                  <a:prstClr val="black"/>
                </a:solidFill>
              </a:rPr>
              <a:t>Achieved: 0.767</a:t>
            </a:r>
          </a:p>
          <a:p>
            <a:pPr lvl="1"/>
            <a:r>
              <a:rPr lang="en-US" sz="1200" dirty="0">
                <a:solidFill>
                  <a:prstClr val="black"/>
                </a:solidFill>
              </a:rPr>
              <a:t>There is margin for improvement!</a:t>
            </a:r>
          </a:p>
          <a:p>
            <a:pPr lvl="0"/>
            <a:r>
              <a:rPr lang="en-US" sz="1400" dirty="0">
                <a:solidFill>
                  <a:prstClr val="black"/>
                </a:solidFill>
              </a:rPr>
              <a:t>R2 metric was used for hyperparameter tuning</a:t>
            </a:r>
          </a:p>
          <a:p>
            <a:pPr lvl="0"/>
            <a:endParaRPr lang="en-US" sz="2000" dirty="0">
              <a:solidFill>
                <a:srgbClr val="F44336"/>
              </a:solidFill>
            </a:endParaRPr>
          </a:p>
        </p:txBody>
      </p:sp>
      <p:pic>
        <p:nvPicPr>
          <p:cNvPr id="4" name="Picture 3">
            <a:extLst>
              <a:ext uri="{FF2B5EF4-FFF2-40B4-BE49-F238E27FC236}">
                <a16:creationId xmlns:a16="http://schemas.microsoft.com/office/drawing/2014/main" id="{76106C92-F4B7-044D-8752-DC90F24A6B68}"/>
              </a:ext>
            </a:extLst>
          </p:cNvPr>
          <p:cNvPicPr>
            <a:picLocks noChangeAspect="1"/>
          </p:cNvPicPr>
          <p:nvPr/>
        </p:nvPicPr>
        <p:blipFill>
          <a:blip r:embed="rId3"/>
          <a:stretch>
            <a:fillRect/>
          </a:stretch>
        </p:blipFill>
        <p:spPr>
          <a:xfrm>
            <a:off x="838200" y="1851960"/>
            <a:ext cx="4101935" cy="1446412"/>
          </a:xfrm>
          <a:prstGeom prst="rect">
            <a:avLst/>
          </a:prstGeom>
        </p:spPr>
      </p:pic>
      <p:pic>
        <p:nvPicPr>
          <p:cNvPr id="5" name="Picture 4">
            <a:extLst>
              <a:ext uri="{FF2B5EF4-FFF2-40B4-BE49-F238E27FC236}">
                <a16:creationId xmlns:a16="http://schemas.microsoft.com/office/drawing/2014/main" id="{B36FCA09-3AB2-854B-88DE-D9F38E20B439}"/>
              </a:ext>
            </a:extLst>
          </p:cNvPr>
          <p:cNvPicPr>
            <a:picLocks noChangeAspect="1"/>
          </p:cNvPicPr>
          <p:nvPr/>
        </p:nvPicPr>
        <p:blipFill>
          <a:blip r:embed="rId4"/>
          <a:stretch>
            <a:fillRect/>
          </a:stretch>
        </p:blipFill>
        <p:spPr>
          <a:xfrm>
            <a:off x="838200" y="4065444"/>
            <a:ext cx="4101935" cy="1446412"/>
          </a:xfrm>
          <a:prstGeom prst="rect">
            <a:avLst/>
          </a:prstGeom>
        </p:spPr>
      </p:pic>
      <p:sp>
        <p:nvSpPr>
          <p:cNvPr id="6" name="TextBox 5">
            <a:extLst>
              <a:ext uri="{FF2B5EF4-FFF2-40B4-BE49-F238E27FC236}">
                <a16:creationId xmlns:a16="http://schemas.microsoft.com/office/drawing/2014/main" id="{72D6C147-33F6-FA44-9F6F-445EFF8781DC}"/>
              </a:ext>
            </a:extLst>
          </p:cNvPr>
          <p:cNvSpPr txBox="1"/>
          <p:nvPr/>
        </p:nvSpPr>
        <p:spPr>
          <a:xfrm>
            <a:off x="838200" y="5603510"/>
            <a:ext cx="2688772" cy="400110"/>
          </a:xfrm>
          <a:prstGeom prst="rect">
            <a:avLst/>
          </a:prstGeom>
          <a:noFill/>
        </p:spPr>
        <p:txBody>
          <a:bodyPr wrap="square" rtlCol="0">
            <a:spAutoFit/>
          </a:bodyPr>
          <a:lstStyle/>
          <a:p>
            <a:r>
              <a:rPr lang="en-US" sz="1000" dirty="0">
                <a:solidFill>
                  <a:schemeClr val="bg1"/>
                </a:solidFill>
                <a:latin typeface="Poppins" pitchFamily="2" charset="77"/>
                <a:cs typeface="Poppins" pitchFamily="2" charset="77"/>
              </a:rPr>
              <a:t>Histogram of log-transformed target variable</a:t>
            </a:r>
          </a:p>
        </p:txBody>
      </p:sp>
      <p:sp>
        <p:nvSpPr>
          <p:cNvPr id="7" name="TextBox 6">
            <a:extLst>
              <a:ext uri="{FF2B5EF4-FFF2-40B4-BE49-F238E27FC236}">
                <a16:creationId xmlns:a16="http://schemas.microsoft.com/office/drawing/2014/main" id="{6562EC70-710D-1B48-84AB-8368B4935639}"/>
              </a:ext>
            </a:extLst>
          </p:cNvPr>
          <p:cNvSpPr txBox="1"/>
          <p:nvPr/>
        </p:nvSpPr>
        <p:spPr>
          <a:xfrm>
            <a:off x="838200" y="3383320"/>
            <a:ext cx="2688772" cy="246221"/>
          </a:xfrm>
          <a:prstGeom prst="rect">
            <a:avLst/>
          </a:prstGeom>
          <a:noFill/>
        </p:spPr>
        <p:txBody>
          <a:bodyPr wrap="square" rtlCol="0">
            <a:spAutoFit/>
          </a:bodyPr>
          <a:lstStyle/>
          <a:p>
            <a:r>
              <a:rPr lang="en-US" sz="1000" dirty="0">
                <a:solidFill>
                  <a:schemeClr val="bg1"/>
                </a:solidFill>
                <a:latin typeface="Poppins" pitchFamily="2" charset="77"/>
                <a:cs typeface="Poppins" pitchFamily="2" charset="77"/>
              </a:rPr>
              <a:t>Histogram of target variable</a:t>
            </a:r>
          </a:p>
        </p:txBody>
      </p:sp>
    </p:spTree>
    <p:extLst>
      <p:ext uri="{BB962C8B-B14F-4D97-AF65-F5344CB8AC3E}">
        <p14:creationId xmlns:p14="http://schemas.microsoft.com/office/powerpoint/2010/main" val="1799028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708B9-4083-1345-A2F2-0438D4E1782E}"/>
              </a:ext>
            </a:extLst>
          </p:cNvPr>
          <p:cNvSpPr>
            <a:spLocks noGrp="1"/>
          </p:cNvSpPr>
          <p:nvPr>
            <p:ph type="title"/>
          </p:nvPr>
        </p:nvSpPr>
        <p:spPr/>
        <p:txBody>
          <a:bodyPr/>
          <a:lstStyle/>
          <a:p>
            <a:r>
              <a:rPr lang="en-US" dirty="0"/>
              <a:t>Insights</a:t>
            </a:r>
          </a:p>
        </p:txBody>
      </p:sp>
      <p:sp>
        <p:nvSpPr>
          <p:cNvPr id="3" name="Content Placeholder 2">
            <a:extLst>
              <a:ext uri="{FF2B5EF4-FFF2-40B4-BE49-F238E27FC236}">
                <a16:creationId xmlns:a16="http://schemas.microsoft.com/office/drawing/2014/main" id="{E43732C1-C87E-AC4A-8FB7-493835470E8E}"/>
              </a:ext>
            </a:extLst>
          </p:cNvPr>
          <p:cNvSpPr>
            <a:spLocks noGrp="1"/>
          </p:cNvSpPr>
          <p:nvPr>
            <p:ph idx="1"/>
          </p:nvPr>
        </p:nvSpPr>
        <p:spPr/>
        <p:txBody>
          <a:bodyPr/>
          <a:lstStyle/>
          <a:p>
            <a:pPr marL="0" lvl="0" indent="0">
              <a:buNone/>
            </a:pPr>
            <a:r>
              <a:rPr lang="en-US" sz="2000" dirty="0">
                <a:solidFill>
                  <a:srgbClr val="F44336"/>
                </a:solidFill>
              </a:rPr>
              <a:t>Model Observations</a:t>
            </a:r>
            <a:endParaRPr lang="en-US" sz="1400" dirty="0"/>
          </a:p>
          <a:p>
            <a:r>
              <a:rPr lang="en-US" sz="1400" dirty="0"/>
              <a:t>Surprisingly, </a:t>
            </a:r>
            <a:r>
              <a:rPr lang="en-US" sz="1400" dirty="0" err="1"/>
              <a:t>XGBoost</a:t>
            </a:r>
            <a:r>
              <a:rPr lang="en-US" sz="1400" dirty="0"/>
              <a:t> utilized categorical variables as splitting criteria more than Random Forest or GBM.</a:t>
            </a:r>
          </a:p>
          <a:p>
            <a:r>
              <a:rPr lang="en-US" sz="1400" dirty="0"/>
              <a:t>Minimum nights required was the most important feature for all models – an obvious result, since shorter stays allow more bookings per month, and thus, greater reviews per month.</a:t>
            </a:r>
          </a:p>
          <a:p>
            <a:endParaRPr lang="en-US" sz="1400" dirty="0"/>
          </a:p>
          <a:p>
            <a:pPr marL="0" lvl="0" indent="0">
              <a:buNone/>
            </a:pPr>
            <a:r>
              <a:rPr lang="en-US" sz="2000" dirty="0">
                <a:solidFill>
                  <a:srgbClr val="F44336"/>
                </a:solidFill>
              </a:rPr>
              <a:t>Overall Conclusions</a:t>
            </a:r>
          </a:p>
          <a:p>
            <a:r>
              <a:rPr lang="en-US" sz="1400" dirty="0"/>
              <a:t>Neighborhood location of listing didn’t seem to be a top factor in the number of reviews, indicating that booking activity is generally commensurate with the number listings in an area.</a:t>
            </a:r>
          </a:p>
          <a:p>
            <a:r>
              <a:rPr lang="en-US" sz="1400" dirty="0"/>
              <a:t>While number of reviews per month is correlated with obvious factors, e.g., host experience, there are a few important features that are more actionable in helping to improve booking activity and user engagement.</a:t>
            </a:r>
          </a:p>
        </p:txBody>
      </p:sp>
      <p:pic>
        <p:nvPicPr>
          <p:cNvPr id="4" name="Picture 3">
            <a:extLst>
              <a:ext uri="{FF2B5EF4-FFF2-40B4-BE49-F238E27FC236}">
                <a16:creationId xmlns:a16="http://schemas.microsoft.com/office/drawing/2014/main" id="{2E37ECEF-40D9-AA4D-8F8D-62E5019D9CAD}"/>
              </a:ext>
            </a:extLst>
          </p:cNvPr>
          <p:cNvPicPr>
            <a:picLocks noChangeAspect="1"/>
          </p:cNvPicPr>
          <p:nvPr/>
        </p:nvPicPr>
        <p:blipFill>
          <a:blip r:embed="rId2"/>
          <a:stretch>
            <a:fillRect/>
          </a:stretch>
        </p:blipFill>
        <p:spPr>
          <a:xfrm>
            <a:off x="1228814" y="1660868"/>
            <a:ext cx="1678736" cy="2217589"/>
          </a:xfrm>
          <a:prstGeom prst="rect">
            <a:avLst/>
          </a:prstGeom>
        </p:spPr>
      </p:pic>
      <p:pic>
        <p:nvPicPr>
          <p:cNvPr id="6" name="Picture 5">
            <a:extLst>
              <a:ext uri="{FF2B5EF4-FFF2-40B4-BE49-F238E27FC236}">
                <a16:creationId xmlns:a16="http://schemas.microsoft.com/office/drawing/2014/main" id="{8F005B8D-4279-714D-A300-6D8F85C9EE1B}"/>
              </a:ext>
            </a:extLst>
          </p:cNvPr>
          <p:cNvPicPr>
            <a:picLocks noChangeAspect="1"/>
          </p:cNvPicPr>
          <p:nvPr/>
        </p:nvPicPr>
        <p:blipFill>
          <a:blip r:embed="rId3"/>
          <a:stretch>
            <a:fillRect/>
          </a:stretch>
        </p:blipFill>
        <p:spPr>
          <a:xfrm>
            <a:off x="705667" y="4407906"/>
            <a:ext cx="2201883" cy="2084969"/>
          </a:xfrm>
          <a:prstGeom prst="rect">
            <a:avLst/>
          </a:prstGeom>
        </p:spPr>
      </p:pic>
      <p:sp>
        <p:nvSpPr>
          <p:cNvPr id="7" name="TextBox 6">
            <a:extLst>
              <a:ext uri="{FF2B5EF4-FFF2-40B4-BE49-F238E27FC236}">
                <a16:creationId xmlns:a16="http://schemas.microsoft.com/office/drawing/2014/main" id="{14E540A4-EB78-E846-888C-7614E7FF5586}"/>
              </a:ext>
            </a:extLst>
          </p:cNvPr>
          <p:cNvSpPr txBox="1"/>
          <p:nvPr/>
        </p:nvSpPr>
        <p:spPr>
          <a:xfrm>
            <a:off x="1228814" y="1357066"/>
            <a:ext cx="1678736" cy="253717"/>
          </a:xfrm>
          <a:prstGeom prst="rect">
            <a:avLst/>
          </a:prstGeom>
          <a:noFill/>
        </p:spPr>
        <p:txBody>
          <a:bodyPr wrap="square" rtlCol="0">
            <a:spAutoFit/>
          </a:bodyPr>
          <a:lstStyle/>
          <a:p>
            <a:pPr algn="r"/>
            <a:r>
              <a:rPr lang="en-US" sz="1000" dirty="0">
                <a:solidFill>
                  <a:schemeClr val="bg1"/>
                </a:solidFill>
                <a:latin typeface="Poppins" pitchFamily="2" charset="77"/>
                <a:cs typeface="Poppins" pitchFamily="2" charset="77"/>
              </a:rPr>
              <a:t>Random Forest</a:t>
            </a:r>
          </a:p>
        </p:txBody>
      </p:sp>
      <p:sp>
        <p:nvSpPr>
          <p:cNvPr id="8" name="TextBox 7">
            <a:extLst>
              <a:ext uri="{FF2B5EF4-FFF2-40B4-BE49-F238E27FC236}">
                <a16:creationId xmlns:a16="http://schemas.microsoft.com/office/drawing/2014/main" id="{8A6EFC4A-5009-9C4B-BFE4-2EAFAE3B7972}"/>
              </a:ext>
            </a:extLst>
          </p:cNvPr>
          <p:cNvSpPr txBox="1"/>
          <p:nvPr/>
        </p:nvSpPr>
        <p:spPr>
          <a:xfrm>
            <a:off x="1228814" y="4109664"/>
            <a:ext cx="1678736" cy="253717"/>
          </a:xfrm>
          <a:prstGeom prst="rect">
            <a:avLst/>
          </a:prstGeom>
          <a:noFill/>
        </p:spPr>
        <p:txBody>
          <a:bodyPr wrap="square" rtlCol="0">
            <a:spAutoFit/>
          </a:bodyPr>
          <a:lstStyle/>
          <a:p>
            <a:pPr algn="r"/>
            <a:r>
              <a:rPr lang="en-US" sz="1000" dirty="0" err="1">
                <a:solidFill>
                  <a:schemeClr val="bg1"/>
                </a:solidFill>
                <a:latin typeface="Poppins" pitchFamily="2" charset="77"/>
                <a:cs typeface="Poppins" pitchFamily="2" charset="77"/>
              </a:rPr>
              <a:t>XGBoost</a:t>
            </a:r>
            <a:endParaRPr lang="en-US" sz="1000" dirty="0">
              <a:solidFill>
                <a:schemeClr val="bg1"/>
              </a:solidFill>
              <a:latin typeface="Poppins" pitchFamily="2" charset="77"/>
              <a:cs typeface="Poppins" pitchFamily="2" charset="77"/>
            </a:endParaRPr>
          </a:p>
        </p:txBody>
      </p:sp>
      <p:sp>
        <p:nvSpPr>
          <p:cNvPr id="9" name="Rectangle 8">
            <a:extLst>
              <a:ext uri="{FF2B5EF4-FFF2-40B4-BE49-F238E27FC236}">
                <a16:creationId xmlns:a16="http://schemas.microsoft.com/office/drawing/2014/main" id="{79A5ADB5-986F-4243-BD24-DEBECFE6F665}"/>
              </a:ext>
            </a:extLst>
          </p:cNvPr>
          <p:cNvSpPr/>
          <p:nvPr/>
        </p:nvSpPr>
        <p:spPr>
          <a:xfrm>
            <a:off x="1291301" y="2265928"/>
            <a:ext cx="917510" cy="370393"/>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9A4D967-2CD6-C148-9B8D-5F366365CE14}"/>
              </a:ext>
            </a:extLst>
          </p:cNvPr>
          <p:cNvSpPr/>
          <p:nvPr/>
        </p:nvSpPr>
        <p:spPr>
          <a:xfrm>
            <a:off x="1291301" y="2886995"/>
            <a:ext cx="917510" cy="370393"/>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35E88DC-BF56-5B43-A26E-52B4C62C15A3}"/>
              </a:ext>
            </a:extLst>
          </p:cNvPr>
          <p:cNvSpPr/>
          <p:nvPr/>
        </p:nvSpPr>
        <p:spPr>
          <a:xfrm>
            <a:off x="681917" y="5011935"/>
            <a:ext cx="1526894" cy="331961"/>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5BB4BED-139D-D345-B397-58E8DC9216EA}"/>
              </a:ext>
            </a:extLst>
          </p:cNvPr>
          <p:cNvSpPr/>
          <p:nvPr/>
        </p:nvSpPr>
        <p:spPr>
          <a:xfrm>
            <a:off x="705667" y="5541384"/>
            <a:ext cx="1526894" cy="331961"/>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95964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87D70472-0F9A-AB4B-ACD3-40B9538D6695}"/>
              </a:ext>
            </a:extLst>
          </p:cNvPr>
          <p:cNvCxnSpPr>
            <a:cxnSpLocks/>
            <a:stCxn id="8" idx="2"/>
            <a:endCxn id="7" idx="0"/>
          </p:cNvCxnSpPr>
          <p:nvPr/>
        </p:nvCxnSpPr>
        <p:spPr>
          <a:xfrm>
            <a:off x="1925731" y="3148135"/>
            <a:ext cx="5079" cy="221490"/>
          </a:xfrm>
          <a:prstGeom prst="line">
            <a:avLst/>
          </a:prstGeom>
          <a:ln w="1905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24708B9-4083-1345-A2F2-0438D4E1782E}"/>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E43732C1-C87E-AC4A-8FB7-493835470E8E}"/>
              </a:ext>
            </a:extLst>
          </p:cNvPr>
          <p:cNvSpPr>
            <a:spLocks noGrp="1"/>
          </p:cNvSpPr>
          <p:nvPr>
            <p:ph idx="1"/>
          </p:nvPr>
        </p:nvSpPr>
        <p:spPr/>
        <p:txBody>
          <a:bodyPr anchor="ctr"/>
          <a:lstStyle/>
          <a:p>
            <a:pPr marL="0" indent="0">
              <a:buNone/>
            </a:pPr>
            <a:r>
              <a:rPr lang="en-US" sz="2000" dirty="0">
                <a:solidFill>
                  <a:srgbClr val="F44336"/>
                </a:solidFill>
              </a:rPr>
              <a:t>Contact Info:</a:t>
            </a:r>
            <a:endParaRPr lang="en-US" sz="2000" dirty="0"/>
          </a:p>
          <a:p>
            <a:pPr marL="0" indent="0">
              <a:buNone/>
            </a:pPr>
            <a:r>
              <a:rPr lang="en-US" sz="1600" dirty="0"/>
              <a:t>Catherine Yang</a:t>
            </a:r>
          </a:p>
          <a:p>
            <a:pPr marL="0" indent="0">
              <a:buNone/>
            </a:pPr>
            <a:r>
              <a:rPr lang="en-US" sz="1600" dirty="0" err="1">
                <a:hlinkClick r:id="rId2"/>
              </a:rPr>
              <a:t>catherineyang@u.northwestern.edu</a:t>
            </a:r>
            <a:endParaRPr lang="en-US" sz="1600" dirty="0"/>
          </a:p>
        </p:txBody>
      </p:sp>
      <p:pic>
        <p:nvPicPr>
          <p:cNvPr id="4" name="Picture 3">
            <a:extLst>
              <a:ext uri="{FF2B5EF4-FFF2-40B4-BE49-F238E27FC236}">
                <a16:creationId xmlns:a16="http://schemas.microsoft.com/office/drawing/2014/main" id="{1B551609-DFFA-3742-B6B6-422517EB84DE}"/>
              </a:ext>
            </a:extLst>
          </p:cNvPr>
          <p:cNvPicPr>
            <a:picLocks noChangeAspect="1"/>
          </p:cNvPicPr>
          <p:nvPr/>
        </p:nvPicPr>
        <p:blipFill>
          <a:blip r:embed="rId3"/>
          <a:stretch>
            <a:fillRect/>
          </a:stretch>
        </p:blipFill>
        <p:spPr>
          <a:xfrm>
            <a:off x="1309687" y="1453165"/>
            <a:ext cx="1232089" cy="1370615"/>
          </a:xfrm>
          <a:prstGeom prst="rect">
            <a:avLst/>
          </a:prstGeom>
        </p:spPr>
      </p:pic>
      <p:pic>
        <p:nvPicPr>
          <p:cNvPr id="7" name="Picture 6">
            <a:extLst>
              <a:ext uri="{FF2B5EF4-FFF2-40B4-BE49-F238E27FC236}">
                <a16:creationId xmlns:a16="http://schemas.microsoft.com/office/drawing/2014/main" id="{A2E2D115-DD66-9040-9721-CB3C7C44B35A}"/>
              </a:ext>
            </a:extLst>
          </p:cNvPr>
          <p:cNvPicPr>
            <a:picLocks noChangeAspect="1"/>
          </p:cNvPicPr>
          <p:nvPr/>
        </p:nvPicPr>
        <p:blipFill>
          <a:blip r:embed="rId4"/>
          <a:stretch>
            <a:fillRect/>
          </a:stretch>
        </p:blipFill>
        <p:spPr>
          <a:xfrm>
            <a:off x="1309687" y="3369625"/>
            <a:ext cx="1242246" cy="1242246"/>
          </a:xfrm>
          <a:prstGeom prst="rect">
            <a:avLst/>
          </a:prstGeom>
        </p:spPr>
      </p:pic>
      <p:sp>
        <p:nvSpPr>
          <p:cNvPr id="8" name="TextBox 7">
            <a:extLst>
              <a:ext uri="{FF2B5EF4-FFF2-40B4-BE49-F238E27FC236}">
                <a16:creationId xmlns:a16="http://schemas.microsoft.com/office/drawing/2014/main" id="{276C917A-861D-8A40-A2B9-B5CF92A91E9F}"/>
              </a:ext>
            </a:extLst>
          </p:cNvPr>
          <p:cNvSpPr txBox="1"/>
          <p:nvPr/>
        </p:nvSpPr>
        <p:spPr>
          <a:xfrm>
            <a:off x="1076372" y="2901914"/>
            <a:ext cx="1698717" cy="246221"/>
          </a:xfrm>
          <a:prstGeom prst="rect">
            <a:avLst/>
          </a:prstGeom>
          <a:noFill/>
        </p:spPr>
        <p:txBody>
          <a:bodyPr wrap="square" rtlCol="0">
            <a:spAutoFit/>
          </a:bodyPr>
          <a:lstStyle/>
          <a:p>
            <a:pPr algn="ctr"/>
            <a:r>
              <a:rPr lang="en-US" sz="1000" dirty="0">
                <a:solidFill>
                  <a:schemeClr val="bg1"/>
                </a:solidFill>
                <a:latin typeface="Poppins" pitchFamily="2" charset="77"/>
                <a:cs typeface="Poppins" pitchFamily="2" charset="77"/>
              </a:rPr>
              <a:t>Class of 2016</a:t>
            </a:r>
          </a:p>
        </p:txBody>
      </p:sp>
      <p:sp>
        <p:nvSpPr>
          <p:cNvPr id="9" name="TextBox 8">
            <a:extLst>
              <a:ext uri="{FF2B5EF4-FFF2-40B4-BE49-F238E27FC236}">
                <a16:creationId xmlns:a16="http://schemas.microsoft.com/office/drawing/2014/main" id="{5D91EBFA-B073-1D4C-BD0C-A7759738E4B6}"/>
              </a:ext>
            </a:extLst>
          </p:cNvPr>
          <p:cNvSpPr txBox="1"/>
          <p:nvPr/>
        </p:nvSpPr>
        <p:spPr>
          <a:xfrm>
            <a:off x="1076371" y="4658902"/>
            <a:ext cx="1698717" cy="246221"/>
          </a:xfrm>
          <a:prstGeom prst="rect">
            <a:avLst/>
          </a:prstGeom>
          <a:noFill/>
        </p:spPr>
        <p:txBody>
          <a:bodyPr wrap="square" rtlCol="0">
            <a:spAutoFit/>
          </a:bodyPr>
          <a:lstStyle/>
          <a:p>
            <a:pPr algn="ctr"/>
            <a:r>
              <a:rPr lang="en-US" sz="1000" dirty="0">
                <a:solidFill>
                  <a:schemeClr val="bg1"/>
                </a:solidFill>
                <a:latin typeface="Poppins" pitchFamily="2" charset="77"/>
                <a:cs typeface="Poppins" pitchFamily="2" charset="77"/>
              </a:rPr>
              <a:t>Consultant, 2016-2019</a:t>
            </a:r>
          </a:p>
        </p:txBody>
      </p:sp>
      <p:pic>
        <p:nvPicPr>
          <p:cNvPr id="10" name="Picture 9">
            <a:extLst>
              <a:ext uri="{FF2B5EF4-FFF2-40B4-BE49-F238E27FC236}">
                <a16:creationId xmlns:a16="http://schemas.microsoft.com/office/drawing/2014/main" id="{B2613573-301E-624B-BBB3-3A856F73CBE6}"/>
              </a:ext>
            </a:extLst>
          </p:cNvPr>
          <p:cNvPicPr>
            <a:picLocks noChangeAspect="1"/>
          </p:cNvPicPr>
          <p:nvPr/>
        </p:nvPicPr>
        <p:blipFill rotWithShape="1">
          <a:blip r:embed="rId5"/>
          <a:srcRect l="14721" r="13631"/>
          <a:stretch/>
        </p:blipFill>
        <p:spPr>
          <a:xfrm>
            <a:off x="1207230" y="5303138"/>
            <a:ext cx="1437002" cy="1130459"/>
          </a:xfrm>
          <a:prstGeom prst="rect">
            <a:avLst/>
          </a:prstGeom>
        </p:spPr>
      </p:pic>
      <p:sp>
        <p:nvSpPr>
          <p:cNvPr id="11" name="TextBox 10">
            <a:extLst>
              <a:ext uri="{FF2B5EF4-FFF2-40B4-BE49-F238E27FC236}">
                <a16:creationId xmlns:a16="http://schemas.microsoft.com/office/drawing/2014/main" id="{EC46598D-7939-384E-84FB-132D146DB07A}"/>
              </a:ext>
            </a:extLst>
          </p:cNvPr>
          <p:cNvSpPr txBox="1"/>
          <p:nvPr/>
        </p:nvSpPr>
        <p:spPr>
          <a:xfrm>
            <a:off x="1076372" y="6483973"/>
            <a:ext cx="1698717" cy="246221"/>
          </a:xfrm>
          <a:prstGeom prst="rect">
            <a:avLst/>
          </a:prstGeom>
          <a:noFill/>
        </p:spPr>
        <p:txBody>
          <a:bodyPr wrap="square" rtlCol="0">
            <a:spAutoFit/>
          </a:bodyPr>
          <a:lstStyle/>
          <a:p>
            <a:pPr algn="ctr"/>
            <a:r>
              <a:rPr lang="en-US" sz="1000" dirty="0">
                <a:solidFill>
                  <a:schemeClr val="bg1"/>
                </a:solidFill>
                <a:latin typeface="Poppins" pitchFamily="2" charset="77"/>
                <a:cs typeface="Poppins" pitchFamily="2" charset="77"/>
              </a:rPr>
              <a:t>MS in Analytics</a:t>
            </a:r>
          </a:p>
        </p:txBody>
      </p:sp>
      <p:cxnSp>
        <p:nvCxnSpPr>
          <p:cNvPr id="17" name="Straight Connector 16">
            <a:extLst>
              <a:ext uri="{FF2B5EF4-FFF2-40B4-BE49-F238E27FC236}">
                <a16:creationId xmlns:a16="http://schemas.microsoft.com/office/drawing/2014/main" id="{49D10A96-0759-BB44-97AD-C77CAA7C082D}"/>
              </a:ext>
            </a:extLst>
          </p:cNvPr>
          <p:cNvCxnSpPr>
            <a:cxnSpLocks/>
            <a:stCxn id="9" idx="2"/>
            <a:endCxn id="10" idx="0"/>
          </p:cNvCxnSpPr>
          <p:nvPr/>
        </p:nvCxnSpPr>
        <p:spPr>
          <a:xfrm>
            <a:off x="1925730" y="4905123"/>
            <a:ext cx="1" cy="398015"/>
          </a:xfrm>
          <a:prstGeom prst="line">
            <a:avLst/>
          </a:prstGeom>
          <a:ln w="1905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78522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683</TotalTime>
  <Words>535</Words>
  <Application>Microsoft Macintosh PowerPoint</Application>
  <PresentationFormat>Widescreen</PresentationFormat>
  <Paragraphs>63</Paragraphs>
  <Slides>6</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Poppins</vt:lpstr>
      <vt:lpstr>Office Theme</vt:lpstr>
      <vt:lpstr>Predicting Airbnb Booking Activity: Chicago</vt:lpstr>
      <vt:lpstr>Background</vt:lpstr>
      <vt:lpstr>Data</vt:lpstr>
      <vt:lpstr>Model &amp; Success Metric</vt:lpstr>
      <vt:lpstr>Insights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Airbnb Reviews Prediction:  Chicago</dc:title>
  <dc:creator>Catherine Yang</dc:creator>
  <cp:lastModifiedBy>Catherine Yang</cp:lastModifiedBy>
  <cp:revision>23</cp:revision>
  <dcterms:created xsi:type="dcterms:W3CDTF">2020-06-07T17:04:06Z</dcterms:created>
  <dcterms:modified xsi:type="dcterms:W3CDTF">2020-06-08T04:27:27Z</dcterms:modified>
</cp:coreProperties>
</file>

<file path=docProps/thumbnail.jpeg>
</file>